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Garamond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2dwJXUH2D2sF/0Q0IVSjlcX77y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nielle Jon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Garamond-regular.fntdata"/><Relationship Id="rId21" Type="http://schemas.openxmlformats.org/officeDocument/2006/relationships/slide" Target="slides/slide15.xml"/><Relationship Id="rId24" Type="http://schemas.openxmlformats.org/officeDocument/2006/relationships/font" Target="fonts/Garamond-italic.fntdata"/><Relationship Id="rId23" Type="http://schemas.openxmlformats.org/officeDocument/2006/relationships/font" Target="fonts/Garamon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font" Target="fonts/Garamond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2-16T22:58:56.623">
    <p:pos x="7680" y="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CZGiff8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838200" y="9017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838200" y="2339439"/>
            <a:ext cx="10515600" cy="383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9017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4177238" y="-999599"/>
            <a:ext cx="3837524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23D7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23D7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6000"/>
              <a:buFont typeface="Garamond"/>
              <a:buNone/>
              <a:defRPr sz="6000">
                <a:solidFill>
                  <a:srgbClr val="3878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None/>
              <a:defRPr b="1" sz="2400" cap="small">
                <a:solidFill>
                  <a:srgbClr val="9F85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838200" y="1154844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4000"/>
              <a:buFont typeface="Garamond"/>
              <a:buNone/>
              <a:defRPr cap="none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None/>
              <a:defRPr b="1" sz="2400" cap="small">
                <a:solidFill>
                  <a:srgbClr val="9F850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838200" y="1154844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839788" y="1348797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839788" y="2041391"/>
            <a:ext cx="51577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None/>
              <a:defRPr b="1" sz="2400" cap="small">
                <a:solidFill>
                  <a:srgbClr val="9F850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3" type="body"/>
          </p:nvPr>
        </p:nvSpPr>
        <p:spPr>
          <a:xfrm>
            <a:off x="6172200" y="2041392"/>
            <a:ext cx="51831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None/>
              <a:defRPr b="1" sz="2400" cap="small">
                <a:solidFill>
                  <a:srgbClr val="9F850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838200" y="1154844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839788" y="1205356"/>
            <a:ext cx="39322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183188" y="130609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839788" y="236220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1600"/>
              <a:buNone/>
              <a:defRPr b="1" sz="1600" cap="small">
                <a:solidFill>
                  <a:srgbClr val="9F850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8" name="Google Shape;13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839788" y="5957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/>
          <p:nvPr>
            <p:ph idx="2" type="pic"/>
          </p:nvPr>
        </p:nvSpPr>
        <p:spPr>
          <a:xfrm>
            <a:off x="5180012" y="1220793"/>
            <a:ext cx="6172200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839788" y="2209805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1600"/>
              <a:buNone/>
              <a:defRPr b="1" sz="1600" cap="small">
                <a:solidFill>
                  <a:srgbClr val="9F850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838200" y="1154844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 rot="5400000">
            <a:off x="7524750" y="2354989"/>
            <a:ext cx="5029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 rot="5400000">
            <a:off x="2190750" y="-197690"/>
            <a:ext cx="50292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23D7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838200" y="9017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838200" y="9017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23D7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23D7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838200" y="2339439"/>
            <a:ext cx="10515600" cy="383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23D7F"/>
              </a:solidFill>
            </a:endParaRPr>
          </a:p>
        </p:txBody>
      </p:sp>
      <p:pic>
        <p:nvPicPr>
          <p:cNvPr id="14" name="Google Shape;14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3013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29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>
            <p:ph type="title"/>
          </p:nvPr>
        </p:nvSpPr>
        <p:spPr>
          <a:xfrm>
            <a:off x="838200" y="1154844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4000"/>
              <a:buFont typeface="Garamond"/>
              <a:buNone/>
              <a:defRPr b="1" i="0" sz="4000" u="none" cap="none" strike="noStrike">
                <a:solidFill>
                  <a:srgbClr val="3878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23D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ofpanewjersey.org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3D7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329183" y="475488"/>
            <a:ext cx="8206299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imes New Roman"/>
              <a:buNone/>
            </a:pPr>
            <a:r>
              <a:rPr b="1" i="0" lang="en-US" sz="9000" u="none" cap="small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EOFPANJ Town Hall Meeting</a:t>
            </a:r>
            <a:endParaRPr/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4">
            <a:alphaModFix/>
          </a:blip>
          <a:srcRect b="24946" l="0" r="15646" t="0"/>
          <a:stretch/>
        </p:blipFill>
        <p:spPr>
          <a:xfrm>
            <a:off x="8535483" y="568829"/>
            <a:ext cx="3666565" cy="628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184" y="5473546"/>
            <a:ext cx="2086359" cy="111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 txBox="1"/>
          <p:nvPr/>
        </p:nvSpPr>
        <p:spPr>
          <a:xfrm>
            <a:off x="612953" y="4667289"/>
            <a:ext cx="763875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December 15, </a:t>
            </a:r>
            <a:r>
              <a:rPr b="1" i="0" lang="en-US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>
            <p:ph type="title"/>
          </p:nvPr>
        </p:nvSpPr>
        <p:spPr>
          <a:xfrm>
            <a:off x="838200" y="151892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2023-2025 EOFPANJ VISIONS &amp; GOALS </a:t>
            </a:r>
            <a:br>
              <a:rPr lang="en-US"/>
            </a:br>
            <a:endParaRPr/>
          </a:p>
        </p:txBody>
      </p:sp>
      <p:sp>
        <p:nvSpPr>
          <p:cNvPr id="247" name="Google Shape;247;p10"/>
          <p:cNvSpPr txBox="1"/>
          <p:nvPr>
            <p:ph idx="1" type="body"/>
          </p:nvPr>
        </p:nvSpPr>
        <p:spPr>
          <a:xfrm>
            <a:off x="311150" y="2004996"/>
            <a:ext cx="11569700" cy="415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ts val="3000"/>
              <a:buNone/>
            </a:pPr>
            <a:r>
              <a:rPr b="1" lang="en-US" sz="3000" cap="small">
                <a:solidFill>
                  <a:srgbClr val="9F850A"/>
                </a:solidFill>
              </a:rPr>
              <a:t> </a:t>
            </a:r>
            <a:r>
              <a:rPr b="1" lang="en-US" sz="3000" u="sng" cap="small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Alumni Engagement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Strengthen partnership and support for EOFSAA to facilitate networking, mentorship, and career development opportunities for current EOF scholars.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Engage alumni to encourage them to give back to the EOF program and its current scholars.</a:t>
            </a:r>
            <a:endParaRPr sz="2600"/>
          </a:p>
        </p:txBody>
      </p:sp>
      <p:sp>
        <p:nvSpPr>
          <p:cNvPr id="248" name="Google Shape;24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12/15/2023</a:t>
            </a:r>
            <a:endParaRPr/>
          </a:p>
        </p:txBody>
      </p:sp>
      <p:sp>
        <p:nvSpPr>
          <p:cNvPr id="249" name="Google Shape;24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50" name="Google Shape;25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type="title"/>
          </p:nvPr>
        </p:nvSpPr>
        <p:spPr>
          <a:xfrm>
            <a:off x="838200" y="151892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2023-2025 EOFPANJ VISIONS &amp; GOALS </a:t>
            </a:r>
            <a:br>
              <a:rPr lang="en-US"/>
            </a:br>
            <a:endParaRPr/>
          </a:p>
        </p:txBody>
      </p:sp>
      <p:sp>
        <p:nvSpPr>
          <p:cNvPr id="256" name="Google Shape;256;p11"/>
          <p:cNvSpPr txBox="1"/>
          <p:nvPr>
            <p:ph idx="1" type="body"/>
          </p:nvPr>
        </p:nvSpPr>
        <p:spPr>
          <a:xfrm>
            <a:off x="311150" y="1966495"/>
            <a:ext cx="11569700" cy="415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ts val="3000"/>
              <a:buNone/>
            </a:pPr>
            <a:r>
              <a:rPr b="1" lang="en-US" sz="3000" cap="small">
                <a:solidFill>
                  <a:srgbClr val="9F850A"/>
                </a:solidFill>
              </a:rPr>
              <a:t> </a:t>
            </a:r>
            <a:r>
              <a:rPr b="1" lang="en-US" sz="3000" u="sng" cap="small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Professional Development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800"/>
              <a:buNone/>
            </a:pPr>
            <a:r>
              <a:rPr lang="en-US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Financial Education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Leadership Development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Training and Certification: Develop a certification program for EOF professionals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Cultural Competency Workshops: Organize workshops and events that celebrate the rich diversity of New Jersey's EOF student population</a:t>
            </a:r>
            <a:endParaRPr sz="2600"/>
          </a:p>
        </p:txBody>
      </p:sp>
      <p:sp>
        <p:nvSpPr>
          <p:cNvPr id="257" name="Google Shape;25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12/15/2023</a:t>
            </a:r>
            <a:endParaRPr/>
          </a:p>
        </p:txBody>
      </p:sp>
      <p:sp>
        <p:nvSpPr>
          <p:cNvPr id="258" name="Google Shape;25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59" name="Google Shape;25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/>
          <p:nvPr>
            <p:ph type="title"/>
          </p:nvPr>
        </p:nvSpPr>
        <p:spPr>
          <a:xfrm>
            <a:off x="838200" y="1589395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 EOFPANJ TOWN HALL</a:t>
            </a:r>
            <a:br>
              <a:rPr lang="en-US"/>
            </a:br>
            <a:endParaRPr/>
          </a:p>
        </p:txBody>
      </p:sp>
      <p:sp>
        <p:nvSpPr>
          <p:cNvPr id="265" name="Google Shape;265;p12"/>
          <p:cNvSpPr txBox="1"/>
          <p:nvPr>
            <p:ph idx="1" type="body"/>
          </p:nvPr>
        </p:nvSpPr>
        <p:spPr>
          <a:xfrm>
            <a:off x="863600" y="1909435"/>
            <a:ext cx="113284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ct val="100000"/>
              <a:buNone/>
            </a:pPr>
            <a:r>
              <a:rPr b="1" lang="en-US" sz="3000" cap="small">
                <a:solidFill>
                  <a:srgbClr val="9F850A"/>
                </a:solidFill>
              </a:rPr>
              <a:t> Proposed EOFPANJ Executive Board Constitution Amendment Change</a:t>
            </a:r>
            <a:endParaRPr/>
          </a:p>
        </p:txBody>
      </p:sp>
      <p:sp>
        <p:nvSpPr>
          <p:cNvPr id="266" name="Google Shape;26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12/15/2023</a:t>
            </a:r>
            <a:endParaRPr/>
          </a:p>
        </p:txBody>
      </p:sp>
      <p:sp>
        <p:nvSpPr>
          <p:cNvPr id="267" name="Google Shape;26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68" name="Google Shape;26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254000" y="2799080"/>
            <a:ext cx="60198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Article II - Membership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F85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</a:t>
            </a:r>
            <a:r>
              <a:rPr b="1" lang="en-US" sz="2400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member in good standing is defined as an EOF professional staff member who is a dues-paying member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6502400" y="3358654"/>
            <a:ext cx="54356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2.5   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member in good standing is defined as an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Executive Board member or 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EOF professional staff member who is a dues-paying member;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Executive Board members are still required to pay dues, but can conduct association business while awaiting processing of dues payment.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/>
          <p:nvPr>
            <p:ph type="title"/>
          </p:nvPr>
        </p:nvSpPr>
        <p:spPr>
          <a:xfrm>
            <a:off x="838200" y="151892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 EOFPANJ TOWN HALL</a:t>
            </a:r>
            <a:br>
              <a:rPr lang="en-US"/>
            </a:br>
            <a:endParaRPr/>
          </a:p>
        </p:txBody>
      </p:sp>
      <p:sp>
        <p:nvSpPr>
          <p:cNvPr id="276" name="Google Shape;276;p13"/>
          <p:cNvSpPr txBox="1"/>
          <p:nvPr>
            <p:ph idx="1" type="body"/>
          </p:nvPr>
        </p:nvSpPr>
        <p:spPr>
          <a:xfrm>
            <a:off x="311150" y="2200916"/>
            <a:ext cx="11569800" cy="4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3D7F"/>
              </a:buClr>
              <a:buSzPct val="100000"/>
              <a:buNone/>
            </a:pPr>
            <a:r>
              <a:rPr b="1" lang="en-US" sz="3000" u="sng" cap="small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of Committees </a:t>
            </a:r>
            <a:endParaRPr/>
          </a:p>
          <a:p>
            <a:pPr indent="-19431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Char char="•"/>
            </a:pPr>
            <a:r>
              <a:rPr lang="en-US" sz="2400" cap="small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Conference </a:t>
            </a:r>
            <a:endParaRPr/>
          </a:p>
          <a:p>
            <a:pPr indent="-19431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Char char="•"/>
            </a:pPr>
            <a:r>
              <a:rPr lang="en-US" sz="2400" cap="small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 Conference</a:t>
            </a:r>
            <a:endParaRPr/>
          </a:p>
          <a:p>
            <a:pPr indent="-19431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Char char="•"/>
            </a:pPr>
            <a:r>
              <a:rPr lang="en-US" sz="2400" cap="small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CTI Committee</a:t>
            </a:r>
            <a:endParaRPr/>
          </a:p>
          <a:p>
            <a:pPr indent="-19431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Char char="•"/>
            </a:pPr>
            <a:r>
              <a:rPr lang="en-US" sz="2400" cap="small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Governmental Relations</a:t>
            </a:r>
            <a:endParaRPr/>
          </a:p>
          <a:p>
            <a:pPr indent="-19431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Char char="•"/>
            </a:pPr>
            <a:r>
              <a:rPr lang="en-US" sz="2400" cap="small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Partnership</a:t>
            </a:r>
            <a:endParaRPr/>
          </a:p>
          <a:p>
            <a:pPr indent="-19431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Char char="•"/>
            </a:pPr>
            <a:r>
              <a:rPr lang="en-US" sz="2400" cap="small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 Development </a:t>
            </a:r>
            <a:endParaRPr/>
          </a:p>
          <a:p>
            <a:pPr indent="-19431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Char char="•"/>
            </a:pPr>
            <a:r>
              <a:rPr lang="en-US" sz="2400" cap="small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Marketing/Communications</a:t>
            </a:r>
            <a:endParaRPr/>
          </a:p>
          <a:p>
            <a:pPr indent="-19431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Char char="•"/>
            </a:pPr>
            <a:r>
              <a:rPr lang="en-US" sz="2400" cap="small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Membership</a:t>
            </a:r>
            <a:endParaRPr/>
          </a:p>
          <a:p>
            <a:pPr indent="-19431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Char char="•"/>
            </a:pPr>
            <a:r>
              <a:rPr lang="en-US" sz="2400" cap="small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Committee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000" cap="small">
              <a:solidFill>
                <a:srgbClr val="023D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12/15/2023</a:t>
            </a:r>
            <a:endParaRPr/>
          </a:p>
        </p:txBody>
      </p:sp>
      <p:sp>
        <p:nvSpPr>
          <p:cNvPr id="278" name="Google Shape;2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79" name="Google Shape;2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13"/>
          <p:cNvSpPr txBox="1"/>
          <p:nvPr/>
        </p:nvSpPr>
        <p:spPr>
          <a:xfrm>
            <a:off x="2438400" y="1891234"/>
            <a:ext cx="76708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ts val="3200"/>
              <a:buFont typeface="Arial"/>
              <a:buChar char="•"/>
            </a:pPr>
            <a:r>
              <a:rPr b="1" lang="en-US" sz="3200" cap="small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EOFPANJ Committee Involvement </a:t>
            </a:r>
            <a:endParaRPr/>
          </a:p>
        </p:txBody>
      </p:sp>
      <p:pic>
        <p:nvPicPr>
          <p:cNvPr id="281" name="Google Shape;28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7800" y="3960271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>
            <p:ph type="title"/>
          </p:nvPr>
        </p:nvSpPr>
        <p:spPr>
          <a:xfrm>
            <a:off x="838200" y="151892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 EOFPANJ TOWN HALL </a:t>
            </a:r>
            <a:br>
              <a:rPr lang="en-US"/>
            </a:br>
            <a:endParaRPr/>
          </a:p>
        </p:txBody>
      </p:sp>
      <p:sp>
        <p:nvSpPr>
          <p:cNvPr id="287" name="Google Shape;287;p14"/>
          <p:cNvSpPr txBox="1"/>
          <p:nvPr>
            <p:ph idx="1" type="body"/>
          </p:nvPr>
        </p:nvSpPr>
        <p:spPr>
          <a:xfrm>
            <a:off x="0" y="2411048"/>
            <a:ext cx="11569800" cy="4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3D7F"/>
              </a:buClr>
              <a:buSzPct val="100000"/>
              <a:buNone/>
            </a:pPr>
            <a:r>
              <a:rPr b="1" lang="en-US" sz="2400" u="sng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Colleges/Universities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ct val="100000"/>
              <a:buNone/>
            </a:pPr>
            <a:r>
              <a:rPr lang="en-US" sz="2400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North: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Natalie Quiñones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ct val="100000"/>
              <a:buNone/>
            </a:pPr>
            <a:r>
              <a:rPr lang="en-US" sz="2400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Central/South: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Marshall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400" u="sng">
              <a:solidFill>
                <a:srgbClr val="023D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3D7F"/>
              </a:buClr>
              <a:buSzPct val="100000"/>
              <a:buNone/>
            </a:pPr>
            <a:r>
              <a:rPr b="1" lang="en-US" sz="2400" u="sng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 Colleges/Universities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ct val="100000"/>
              <a:buNone/>
            </a:pPr>
            <a:r>
              <a:rPr lang="en-US" sz="2400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North: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Jose Rodas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ct val="100000"/>
              <a:buNone/>
            </a:pPr>
            <a:r>
              <a:rPr lang="en-US" sz="2400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Central/South: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Liz O’Brien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3D7F"/>
              </a:buClr>
              <a:buSzPct val="100000"/>
              <a:buNone/>
            </a:pPr>
            <a:r>
              <a:rPr b="1" lang="en-US" sz="2400" u="sng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Research Colleges/Universities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ct val="100000"/>
              <a:buNone/>
            </a:pPr>
            <a:r>
              <a:rPr lang="en-US" sz="2400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North: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Lissette Herrera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3D7F"/>
              </a:buClr>
              <a:buSzPct val="100000"/>
              <a:buNone/>
            </a:pPr>
            <a:r>
              <a:rPr b="1" lang="en-US" sz="2400" u="sng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Colleges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ct val="100000"/>
              <a:buNone/>
            </a:pPr>
            <a:r>
              <a:rPr lang="en-US" sz="2400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North: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Johanna Romana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ct val="100000"/>
              <a:buNone/>
            </a:pPr>
            <a:r>
              <a:rPr lang="en-US" sz="2400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Central/South: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Ivory Luke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12/15/2023</a:t>
            </a:r>
            <a:endParaRPr/>
          </a:p>
        </p:txBody>
      </p:sp>
      <p:sp>
        <p:nvSpPr>
          <p:cNvPr id="289" name="Google Shape;28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90" name="Google Shape;29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2749500" y="1723784"/>
            <a:ext cx="66930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cap="small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Sector Updates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"/>
          <p:cNvSpPr txBox="1"/>
          <p:nvPr>
            <p:ph type="title"/>
          </p:nvPr>
        </p:nvSpPr>
        <p:spPr>
          <a:xfrm>
            <a:off x="838200" y="151892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 EOFPANJ TOWN HALL </a:t>
            </a:r>
            <a:br>
              <a:rPr lang="en-US"/>
            </a:br>
            <a:endParaRPr/>
          </a:p>
        </p:txBody>
      </p:sp>
      <p:pic>
        <p:nvPicPr>
          <p:cNvPr id="297" name="Google Shape;29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633" y="2788536"/>
            <a:ext cx="2776734" cy="293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12/15/2023</a:t>
            </a:r>
            <a:endParaRPr/>
          </a:p>
        </p:txBody>
      </p:sp>
      <p:sp>
        <p:nvSpPr>
          <p:cNvPr id="299" name="Google Shape;29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300" name="Google Shape;30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2749550" y="1891234"/>
            <a:ext cx="66929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cap="small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/>
          <p:nvPr>
            <p:ph type="title"/>
          </p:nvPr>
        </p:nvSpPr>
        <p:spPr>
          <a:xfrm>
            <a:off x="3177138" y="1325223"/>
            <a:ext cx="6079983" cy="658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3D7F"/>
              </a:buClr>
              <a:buSzPts val="4800"/>
              <a:buFont typeface="Times New Roman"/>
              <a:buNone/>
            </a:pPr>
            <a:r>
              <a:rPr lang="en-US" sz="4800" u="sng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EOFPANewJersey.org</a:t>
            </a:r>
            <a:endParaRPr sz="4800">
              <a:solidFill>
                <a:srgbClr val="023D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9092" y="2140099"/>
            <a:ext cx="8633816" cy="412026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12/15/2023</a:t>
            </a:r>
            <a:endParaRPr/>
          </a:p>
        </p:txBody>
      </p:sp>
      <p:sp>
        <p:nvSpPr>
          <p:cNvPr id="176" name="Google Shape;17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"/>
          <p:cNvSpPr txBox="1"/>
          <p:nvPr/>
        </p:nvSpPr>
        <p:spPr>
          <a:xfrm>
            <a:off x="509047" y="1399564"/>
            <a:ext cx="31956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New Home</a:t>
            </a:r>
            <a:r>
              <a:rPr b="0" i="0" lang="en-US" sz="1800" u="none" cap="none" strike="noStrike">
                <a:solidFill>
                  <a:srgbClr val="9F85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pic>
        <p:nvPicPr>
          <p:cNvPr id="178" name="Google Shape;1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5753" y="1114660"/>
            <a:ext cx="1616247" cy="161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/>
          <p:nvPr>
            <p:ph type="ctrTitle"/>
          </p:nvPr>
        </p:nvSpPr>
        <p:spPr>
          <a:xfrm>
            <a:off x="4009534" y="1275547"/>
            <a:ext cx="4172932" cy="1006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ts val="6000"/>
              <a:buFont typeface="Garamond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84" name="Google Shape;184;p3"/>
          <p:cNvSpPr txBox="1"/>
          <p:nvPr>
            <p:ph idx="1" type="subTitle"/>
          </p:nvPr>
        </p:nvSpPr>
        <p:spPr>
          <a:xfrm>
            <a:off x="1082842" y="2359909"/>
            <a:ext cx="10026316" cy="3961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ts val="2400"/>
              <a:buFont typeface="Arial"/>
              <a:buChar char="•"/>
            </a:pPr>
            <a:r>
              <a:rPr lang="en-US"/>
              <a:t>2023-2025 EOFPANJ Visions &amp; Goals </a:t>
            </a:r>
            <a:endParaRPr/>
          </a:p>
          <a:p>
            <a:pPr indent="-342900" lvl="1" marL="8001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Strategic objective </a:t>
            </a:r>
            <a:endParaRPr/>
          </a:p>
          <a:p>
            <a:pPr indent="-342900" lvl="1" marL="8001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Growth  &amp; Development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Font typeface="Arial"/>
              <a:buChar char="•"/>
            </a:pPr>
            <a:r>
              <a:rPr lang="en-US"/>
              <a:t>Proposed EOFPANJ Executive Board Constitution Amendment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Font typeface="Arial"/>
              <a:buChar char="•"/>
            </a:pPr>
            <a:r>
              <a:rPr lang="en-US"/>
              <a:t>EOFPANJ Committee Involvement </a:t>
            </a:r>
            <a:endParaRPr/>
          </a:p>
          <a:p>
            <a:pPr indent="-342900" lvl="1" marL="8001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Join a Committee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Font typeface="Arial"/>
              <a:buChar char="•"/>
            </a:pPr>
            <a:r>
              <a:rPr lang="en-US"/>
              <a:t>Sector Updates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Font typeface="Arial"/>
              <a:buChar char="•"/>
            </a:pPr>
            <a:r>
              <a:rPr lang="en-US"/>
              <a:t>OSHE Updates*</a:t>
            </a:r>
            <a:endParaRPr/>
          </a:p>
          <a:p>
            <a:pPr indent="-342900" lvl="1" marL="8001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From the 2023 EOFPANJ /AESNJ Fall Conference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Font typeface="Arial"/>
              <a:buChar char="•"/>
            </a:pPr>
            <a:r>
              <a:rPr lang="en-US"/>
              <a:t>Q&amp;A with the EOFPANJ Executive Board  </a:t>
            </a:r>
            <a:endParaRPr/>
          </a:p>
          <a:p>
            <a:pPr indent="0" lvl="1" marL="4572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1" marL="4572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905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850A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1" marL="4572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5" name="Google Shape;18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12/15/2023</a:t>
            </a:r>
            <a:endParaRPr/>
          </a:p>
        </p:txBody>
      </p:sp>
      <p:sp>
        <p:nvSpPr>
          <p:cNvPr id="186" name="Google Shape;18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EOFPANJ, Inc. | Advancing College Access, Affordability &amp; Success for Underrepresented Scholars</a:t>
            </a:r>
            <a:endParaRPr/>
          </a:p>
        </p:txBody>
      </p:sp>
      <p:sp>
        <p:nvSpPr>
          <p:cNvPr id="187" name="Google Shape;18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/>
          <p:nvPr>
            <p:ph type="title"/>
          </p:nvPr>
        </p:nvSpPr>
        <p:spPr>
          <a:xfrm>
            <a:off x="838200" y="175260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2023-2025 EOFPANJ VISIONS &amp; GOALS </a:t>
            </a:r>
            <a:br>
              <a:rPr lang="en-US"/>
            </a:br>
            <a:endParaRPr/>
          </a:p>
        </p:txBody>
      </p:sp>
      <p:sp>
        <p:nvSpPr>
          <p:cNvPr id="193" name="Google Shape;193;p4"/>
          <p:cNvSpPr txBox="1"/>
          <p:nvPr>
            <p:ph idx="1" type="body"/>
          </p:nvPr>
        </p:nvSpPr>
        <p:spPr>
          <a:xfrm>
            <a:off x="355600" y="1980883"/>
            <a:ext cx="118364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ts val="3000"/>
              <a:buNone/>
            </a:pPr>
            <a:r>
              <a:rPr b="1" lang="en-US" sz="3000" cap="small">
                <a:solidFill>
                  <a:srgbClr val="9F850A"/>
                </a:solidFill>
              </a:rPr>
              <a:t>Strategic Plan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3D7F"/>
              </a:buClr>
              <a:buSzPts val="2800"/>
              <a:buNone/>
            </a:pPr>
            <a:r>
              <a:rPr b="1" lang="en-US" u="sng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Fiscal Responsibility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Attain and Maintain 501(c)(3) Status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File current and previous taxes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Financial Transparency: Implement transparent financial reporting to demonstrate fiscal to membership and OSHE.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Compliance Review: Regularly assess and update internal processes and policies to ensure alignment with IRS guidelines for maintaining 501(c)(3) status</a:t>
            </a:r>
            <a:r>
              <a:rPr lang="en-US" sz="2600"/>
              <a:t>.</a:t>
            </a:r>
            <a:endParaRPr/>
          </a:p>
        </p:txBody>
      </p:sp>
      <p:sp>
        <p:nvSpPr>
          <p:cNvPr id="194" name="Google Shape;19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12/15/2023</a:t>
            </a:r>
            <a:endParaRPr/>
          </a:p>
        </p:txBody>
      </p:sp>
      <p:sp>
        <p:nvSpPr>
          <p:cNvPr id="195" name="Google Shape;19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196" name="Google Shape;19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/>
          <p:nvPr>
            <p:ph type="title"/>
          </p:nvPr>
        </p:nvSpPr>
        <p:spPr>
          <a:xfrm>
            <a:off x="838200" y="1752600"/>
            <a:ext cx="10515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2023-2025 EOFPANJ VISIONS &amp; GOALS </a:t>
            </a:r>
            <a:br>
              <a:rPr lang="en-US"/>
            </a:br>
            <a:endParaRPr/>
          </a:p>
        </p:txBody>
      </p:sp>
      <p:sp>
        <p:nvSpPr>
          <p:cNvPr id="202" name="Google Shape;202;p5"/>
          <p:cNvSpPr txBox="1"/>
          <p:nvPr>
            <p:ph idx="1" type="body"/>
          </p:nvPr>
        </p:nvSpPr>
        <p:spPr>
          <a:xfrm>
            <a:off x="311100" y="2104321"/>
            <a:ext cx="11569800" cy="4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ct val="100000"/>
              <a:buNone/>
            </a:pPr>
            <a:r>
              <a:rPr b="1" lang="en-US" sz="3000" cap="small">
                <a:solidFill>
                  <a:srgbClr val="9F850A"/>
                </a:solidFill>
              </a:rPr>
              <a:t> </a:t>
            </a:r>
            <a:r>
              <a:rPr b="1" lang="en-US" u="sng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Outreach &amp; Awareness </a:t>
            </a:r>
            <a:endParaRPr b="1" sz="2400" u="sng">
              <a:solidFill>
                <a:srgbClr val="023D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Develop marketing strategies to raise awareness about the Educational Opportunity Fund and its benefits among potential scholars, school partners, and New Jersey.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Collaborate with schools, community centers, and social organizations to conduct information sessions and workshops targeting underserved communities.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Top Feeder schools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Emerging EOF pockets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Strengthen partnership with NJ GEAR-UP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Expand Ambassador Program/Training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Alumni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ct val="100000"/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Scholars</a:t>
            </a:r>
            <a:endParaRPr sz="2400"/>
          </a:p>
        </p:txBody>
      </p:sp>
      <p:sp>
        <p:nvSpPr>
          <p:cNvPr id="203" name="Google Shape;20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12/15/2023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05" name="Google Shape;20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>
            <p:ph type="title"/>
          </p:nvPr>
        </p:nvSpPr>
        <p:spPr>
          <a:xfrm>
            <a:off x="838200" y="175260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2023-2025 EOFPANJ VISIONS &amp; GOALS </a:t>
            </a:r>
            <a:br>
              <a:rPr lang="en-US"/>
            </a:br>
            <a:endParaRPr/>
          </a:p>
        </p:txBody>
      </p:sp>
      <p:sp>
        <p:nvSpPr>
          <p:cNvPr id="211" name="Google Shape;211;p6"/>
          <p:cNvSpPr txBox="1"/>
          <p:nvPr>
            <p:ph idx="1" type="body"/>
          </p:nvPr>
        </p:nvSpPr>
        <p:spPr>
          <a:xfrm>
            <a:off x="279400" y="2159000"/>
            <a:ext cx="11569700" cy="415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ts val="3000"/>
              <a:buNone/>
            </a:pPr>
            <a:r>
              <a:rPr b="1" lang="en-US" sz="3000" cap="small">
                <a:solidFill>
                  <a:srgbClr val="9F850A"/>
                </a:solidFill>
              </a:rPr>
              <a:t> </a:t>
            </a:r>
            <a:r>
              <a:rPr b="1" lang="en-US" sz="3000" u="sng" cap="small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Advocacy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800"/>
              <a:buNone/>
            </a:pPr>
            <a:r>
              <a:rPr lang="en-US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Reestablish the Governmental Affairs committee to advocate for policies that support the</a:t>
            </a:r>
            <a:r>
              <a:rPr lang="en-US"/>
              <a:t> </a:t>
            </a: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EOF program including increased funding, improved programmatic flexibility, and better alignment with evolving educational needs.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Engage with policymakers at the state and local levels to ensure the EOF program remains a priority and is adequately funded.</a:t>
            </a:r>
            <a:endParaRPr sz="2600"/>
          </a:p>
        </p:txBody>
      </p:sp>
      <p:sp>
        <p:nvSpPr>
          <p:cNvPr id="212" name="Google Shape;2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12/15/2023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14" name="Google Shape;2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/>
          <p:nvPr>
            <p:ph type="title"/>
          </p:nvPr>
        </p:nvSpPr>
        <p:spPr>
          <a:xfrm>
            <a:off x="838200" y="1588971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2023-2025 EOFPANJ VISIONS &amp; GOALS </a:t>
            </a:r>
            <a:br>
              <a:rPr lang="en-US"/>
            </a:br>
            <a:endParaRPr/>
          </a:p>
        </p:txBody>
      </p:sp>
      <p:sp>
        <p:nvSpPr>
          <p:cNvPr id="220" name="Google Shape;220;p7"/>
          <p:cNvSpPr txBox="1"/>
          <p:nvPr>
            <p:ph idx="1" type="body"/>
          </p:nvPr>
        </p:nvSpPr>
        <p:spPr>
          <a:xfrm>
            <a:off x="311150" y="1995370"/>
            <a:ext cx="11569700" cy="415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ts val="3000"/>
              <a:buNone/>
            </a:pPr>
            <a:r>
              <a:rPr b="1" lang="en-US" sz="3000" cap="small">
                <a:solidFill>
                  <a:srgbClr val="9F850A"/>
                </a:solidFill>
              </a:rPr>
              <a:t> </a:t>
            </a:r>
            <a:r>
              <a:rPr b="1" lang="en-US" sz="3000" u="sng" cap="small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Develop and implement research initiatives to evaluate the impact and effectiveness of the EOF program, identifying areas for improvement and innovation.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600"/>
              <a:buNone/>
            </a:pPr>
            <a:r>
              <a:rPr lang="en-US" sz="26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Use data analytics to track student outcomes, identify patterns, and implement evidence-based practices that optimize the success of EOF scholars.</a:t>
            </a:r>
            <a:endParaRPr sz="2600"/>
          </a:p>
        </p:txBody>
      </p:sp>
      <p:sp>
        <p:nvSpPr>
          <p:cNvPr id="221" name="Google Shape;22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12/14/2023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23" name="Google Shape;22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/>
          <p:nvPr>
            <p:ph type="title"/>
          </p:nvPr>
        </p:nvSpPr>
        <p:spPr>
          <a:xfrm>
            <a:off x="806450" y="151892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2023-2025 EOFPANJ VISIONS &amp; GOALS </a:t>
            </a:r>
            <a:br>
              <a:rPr lang="en-US"/>
            </a:br>
            <a:endParaRPr/>
          </a:p>
        </p:txBody>
      </p:sp>
      <p:sp>
        <p:nvSpPr>
          <p:cNvPr id="229" name="Google Shape;229;p8"/>
          <p:cNvSpPr txBox="1"/>
          <p:nvPr>
            <p:ph idx="1" type="body"/>
          </p:nvPr>
        </p:nvSpPr>
        <p:spPr>
          <a:xfrm>
            <a:off x="279400" y="1955800"/>
            <a:ext cx="11569700" cy="435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ts val="3000"/>
              <a:buNone/>
            </a:pPr>
            <a:r>
              <a:rPr b="1" lang="en-US" sz="3000" cap="small">
                <a:solidFill>
                  <a:srgbClr val="9F850A"/>
                </a:solidFill>
              </a:rPr>
              <a:t> </a:t>
            </a:r>
            <a:r>
              <a:rPr b="1" lang="en-US" sz="3000" u="sng" cap="small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Scholar Support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800"/>
              <a:buNone/>
            </a:pPr>
            <a:r>
              <a:rPr lang="en-US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</a:t>
            </a: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partnerships with mental health organizations to provide mental health support and counseling services to scholars, addressing the holistic well-being of students.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400"/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Expand fundraising efforts to increase the availability and diversity of scholarships for EOF scholars and address tuition, housing, books, and other educational expenses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400"/>
              <a:buNone/>
            </a:pPr>
            <a:r>
              <a:rPr lang="en-US" sz="24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Establish partnerships with corporations and philanthropic organizations to create scholarship and funding opportunities for EOF scholars.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12/15/2023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32" name="Google Shape;2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>
            <p:ph type="title"/>
          </p:nvPr>
        </p:nvSpPr>
        <p:spPr>
          <a:xfrm>
            <a:off x="806450" y="151892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800"/>
              </a:buClr>
              <a:buSzPct val="100000"/>
              <a:buFont typeface="Garamond"/>
              <a:buNone/>
            </a:pPr>
            <a:r>
              <a:rPr lang="en-US"/>
              <a:t>2023-2025 EOFPANJ VISIONS &amp; GOALS </a:t>
            </a:r>
            <a:br>
              <a:rPr lang="en-US"/>
            </a:br>
            <a:endParaRPr/>
          </a:p>
        </p:txBody>
      </p:sp>
      <p:sp>
        <p:nvSpPr>
          <p:cNvPr id="238" name="Google Shape;238;p9"/>
          <p:cNvSpPr txBox="1"/>
          <p:nvPr>
            <p:ph idx="1" type="body"/>
          </p:nvPr>
        </p:nvSpPr>
        <p:spPr>
          <a:xfrm>
            <a:off x="279400" y="1955800"/>
            <a:ext cx="11569700" cy="435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F850A"/>
              </a:buClr>
              <a:buSzPts val="3000"/>
              <a:buNone/>
            </a:pPr>
            <a:r>
              <a:rPr b="1" lang="en-US" sz="3000" cap="small">
                <a:solidFill>
                  <a:srgbClr val="9F850A"/>
                </a:solidFill>
              </a:rPr>
              <a:t> </a:t>
            </a:r>
            <a:r>
              <a:rPr b="1" lang="en-US" sz="3000" u="sng" cap="small">
                <a:solidFill>
                  <a:srgbClr val="023D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Scholar Support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200"/>
              <a:buNone/>
            </a:pPr>
            <a:r>
              <a:rPr lang="en-US" sz="22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Develop partnerships with tech companies to facilitate mentorship programs and provide EOF scholars with exposure to STEM (Science, Technology, Engineering, and Mathematics) education and career opportunities.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200"/>
              <a:buNone/>
            </a:pPr>
            <a:r>
              <a:rPr lang="en-US" sz="22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Fall Conference - Explore opportunities for growth. Overnight experience.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200"/>
              <a:buNone/>
            </a:pPr>
            <a:r>
              <a:rPr lang="en-US" sz="22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Special Project Initiatives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7800"/>
              </a:buClr>
              <a:buSzPts val="2200"/>
              <a:buNone/>
            </a:pPr>
            <a:r>
              <a:rPr lang="en-US" sz="2200">
                <a:solidFill>
                  <a:srgbClr val="387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Leveraging Technology</a:t>
            </a:r>
            <a:endParaRPr/>
          </a:p>
        </p:txBody>
      </p:sp>
      <p:sp>
        <p:nvSpPr>
          <p:cNvPr id="239" name="Google Shape;23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12/15/2023</a:t>
            </a:r>
            <a:endParaRPr/>
          </a:p>
        </p:txBody>
      </p:sp>
      <p:sp>
        <p:nvSpPr>
          <p:cNvPr id="240" name="Google Shape;24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EOFPANJ, Inc. </a:t>
            </a:r>
            <a:r>
              <a:rPr lang="en-US"/>
              <a:t>| Advancing College Access, Affordability &amp; Success for Underrepresented Scholars</a:t>
            </a:r>
            <a:endParaRPr/>
          </a:p>
        </p:txBody>
      </p:sp>
      <p:sp>
        <p:nvSpPr>
          <p:cNvPr id="241" name="Google Shape;24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2020-12-17T00:01:45Z</dcterms:created>
  <dc:creator>Danielle Jones</dc:creator>
</cp:coreProperties>
</file>